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7" r:id="rId3"/>
    <p:sldId id="3207" r:id="rId5"/>
    <p:sldId id="3318" r:id="rId6"/>
    <p:sldId id="3319" r:id="rId7"/>
    <p:sldId id="3320" r:id="rId8"/>
    <p:sldId id="3322" r:id="rId9"/>
    <p:sldId id="3323" r:id="rId10"/>
    <p:sldId id="3324" r:id="rId11"/>
    <p:sldId id="3333" r:id="rId12"/>
    <p:sldId id="3325" r:id="rId13"/>
    <p:sldId id="3326" r:id="rId14"/>
    <p:sldId id="3327" r:id="rId15"/>
    <p:sldId id="3328" r:id="rId16"/>
    <p:sldId id="3330" r:id="rId17"/>
    <p:sldId id="3331" r:id="rId18"/>
    <p:sldId id="3343" r:id="rId19"/>
    <p:sldId id="3345" r:id="rId20"/>
    <p:sldId id="3346" r:id="rId21"/>
    <p:sldId id="3348" r:id="rId22"/>
    <p:sldId id="3350" r:id="rId23"/>
    <p:sldId id="3356" r:id="rId24"/>
    <p:sldId id="3351" r:id="rId25"/>
    <p:sldId id="3353" r:id="rId26"/>
    <p:sldId id="3354" r:id="rId27"/>
    <p:sldId id="3355" r:id="rId28"/>
    <p:sldId id="3186" r:id="rId29"/>
  </p:sldIdLst>
  <p:sldSz cx="12192000" cy="6858000"/>
  <p:notesSz cx="6858000" cy="9144000"/>
  <p:embeddedFontLst>
    <p:embeddedFont>
      <p:font typeface="SimSun" panose="02010600030101010101" pitchFamily="2" charset="-122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等线" panose="02010600030101010101" charset="-122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65" autoAdjust="0"/>
    <p:restoredTop sz="72527" autoAdjust="0"/>
  </p:normalViewPr>
  <p:slideViewPr>
    <p:cSldViewPr snapToGrid="0" showGuides="1">
      <p:cViewPr varScale="1">
        <p:scale>
          <a:sx n="105" d="100"/>
          <a:sy n="105" d="100"/>
        </p:scale>
        <p:origin x="630" y="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E8144-1717-455B-8710-1072F1C69B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1411-A1CC-4AC7-881C-E2CC93D983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EF2C0-A6C1-40C5-BE79-F079FE5F2D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1411-A1CC-4AC7-881C-E2CC93D983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31118-BCA0-45AB-9275-27825B7BB6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 hasCustomPrompt="1"/>
          </p:nvPr>
        </p:nvSpPr>
        <p:spPr>
          <a:xfrm>
            <a:off x="1246463" y="149676"/>
            <a:ext cx="9153416" cy="59495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404235" y="1557655"/>
            <a:ext cx="5809615" cy="313817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RAD Presentation PART2</a:t>
            </a:r>
            <a:endParaRPr lang="en-US" altLang="zh-CN" sz="66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矩形: 剪去对角 45"/>
          <p:cNvSpPr/>
          <p:nvPr/>
        </p:nvSpPr>
        <p:spPr>
          <a:xfrm>
            <a:off x="5033010" y="4618990"/>
            <a:ext cx="2552700" cy="708485"/>
          </a:xfrm>
          <a:prstGeom prst="snip2Diag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521H0179</a:t>
            </a:r>
            <a:endParaRPr lang="en-US" altLang="zh-CN" sz="16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ctr"/>
            <a:r>
              <a:rPr lang="en-US" altLang="zh-CN" sz="16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Nguyễn Trần Trường Tú</a:t>
            </a:r>
            <a:endParaRPr lang="en-US" altLang="zh-CN" sz="1600" dirty="0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2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4. DOMAIN CLASS DIAGRAM</a:t>
            </a:r>
            <a:endParaRPr lang="en-US" alt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1326515" y="7448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mtClean="0">
                <a:sym typeface="+mn-ea"/>
              </a:rPr>
              <a:t>Identify object classes</a:t>
            </a:r>
            <a:endParaRPr lang="en-US" altLang="zh-CN" smtClean="0">
              <a:sym typeface="+mn-ea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1326515" y="1323975"/>
          <a:ext cx="8194040" cy="2105025"/>
        </p:xfrm>
        <a:graphic>
          <a:graphicData uri="http://schemas.openxmlformats.org/drawingml/2006/table">
            <a:tbl>
              <a:tblPr/>
              <a:tblGrid>
                <a:gridCol w="4095750"/>
                <a:gridCol w="4098290"/>
              </a:tblGrid>
              <a:tr h="3511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Object classes</a:t>
                      </a:r>
                      <a:endParaRPr lang="en-US" sz="18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Attributes</a:t>
                      </a:r>
                      <a:endParaRPr lang="en-US" sz="18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management</a:t>
                      </a:r>
                      <a:endParaRPr lang="en-US" sz="18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Username,password,lname,fname,email,gender,bdate,id</a:t>
                      </a:r>
                      <a:endParaRPr lang="en-US" sz="18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11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Staff account</a:t>
                      </a:r>
                      <a:endParaRPr lang="en-US" sz="18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Username,password</a:t>
                      </a:r>
                      <a:endParaRPr lang="en-US" sz="18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8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staff</a:t>
                      </a:r>
                      <a:endParaRPr lang="en-US" sz="18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Id,lname,fname,email,gender,bdate</a:t>
                      </a:r>
                      <a:endParaRPr lang="en-US" sz="18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11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Staff image</a:t>
                      </a:r>
                      <a:endParaRPr lang="en-US" sz="18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siID,image</a:t>
                      </a:r>
                      <a:endParaRPr lang="en-US" sz="18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4. UI(demo)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365" y="588645"/>
            <a:ext cx="9907270" cy="5559425"/>
          </a:xfrm>
          <a:prstGeom prst="rect">
            <a:avLst/>
          </a:prstGeom>
        </p:spPr>
      </p:pic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4. UI(demo)</a:t>
            </a:r>
            <a:endParaRPr lang="en-US" alt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3496945" y="6299200"/>
            <a:ext cx="3690620" cy="278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using delete button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544830"/>
            <a:ext cx="10303510" cy="5798185"/>
          </a:xfrm>
          <a:prstGeom prst="rect">
            <a:avLst/>
          </a:prstGeom>
        </p:spPr>
      </p:pic>
      <p:pic>
        <p:nvPicPr>
          <p:cNvPr id="6" name="Content Placeholder 1" descr="TĐT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4. UI(demo)</a:t>
            </a:r>
            <a:endParaRPr lang="en-US" alt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2506345" y="6299200"/>
            <a:ext cx="3690620" cy="278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success delete account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140" y="596265"/>
            <a:ext cx="10083165" cy="5694045"/>
          </a:xfrm>
          <a:prstGeom prst="rect">
            <a:avLst/>
          </a:prstGeom>
        </p:spPr>
      </p:pic>
      <p:pic>
        <p:nvPicPr>
          <p:cNvPr id="6" name="Content Placeholder 1" descr="TĐT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4. UI(demo)</a:t>
            </a:r>
            <a:endParaRPr lang="en-US" alt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2506345" y="6299200"/>
            <a:ext cx="3690620" cy="278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using edit button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549275"/>
            <a:ext cx="10347960" cy="5733415"/>
          </a:xfrm>
          <a:prstGeom prst="rect">
            <a:avLst/>
          </a:prstGeom>
        </p:spPr>
      </p:pic>
      <p:pic>
        <p:nvPicPr>
          <p:cNvPr id="7" name="Content Placeholder 1" descr="TĐT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4. UI(demo)</a:t>
            </a:r>
            <a:endParaRPr lang="en-US" alt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2506345" y="6299200"/>
            <a:ext cx="3690620" cy="278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using add button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556260"/>
            <a:ext cx="10260330" cy="5742305"/>
          </a:xfrm>
          <a:prstGeom prst="rect">
            <a:avLst/>
          </a:prstGeom>
        </p:spPr>
      </p:pic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USE-CASE</a:t>
            </a:r>
            <a:endParaRPr lang="en-US" altLang="en-US" dirty="0"/>
          </a:p>
        </p:txBody>
      </p:sp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45" y="704850"/>
            <a:ext cx="9210675" cy="54483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activity diagram for create new product</a:t>
            </a:r>
            <a:endParaRPr lang="en-US" altLang="en-US" dirty="0"/>
          </a:p>
        </p:txBody>
      </p:sp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038225"/>
            <a:ext cx="7067550" cy="47815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activity diagram for edit product information</a:t>
            </a:r>
            <a:endParaRPr lang="en-US" altLang="en-US" dirty="0"/>
          </a:p>
        </p:txBody>
      </p:sp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95" y="1028700"/>
            <a:ext cx="7343775" cy="4800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activity diagram for remove product information</a:t>
            </a:r>
            <a:endParaRPr lang="en-US" altLang="en-US" dirty="0"/>
          </a:p>
        </p:txBody>
      </p:sp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60" y="1146810"/>
            <a:ext cx="6577965" cy="52254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USER-STORY</a:t>
            </a:r>
            <a:endParaRPr lang="en-US" alt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1395095" y="744855"/>
            <a:ext cx="9401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The account manager wants to provide accounts for employees to log into the system to work, they need to manage those accounts.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547495" y="1706880"/>
            <a:ext cx="88525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User-Goal: - </a:t>
            </a:r>
            <a:r>
              <a:rPr lang="en-US">
                <a:sym typeface="+mn-ea"/>
              </a:rPr>
              <a:t>The account manager can view staff account list</a:t>
            </a:r>
            <a:endParaRPr lang="en-US">
              <a:sym typeface="+mn-ea"/>
            </a:endParaRPr>
          </a:p>
          <a:p>
            <a:pPr marL="457200" lvl="1" indent="457200"/>
            <a:r>
              <a:rPr lang="en-US">
                <a:sym typeface="+mn-ea"/>
              </a:rPr>
              <a:t>- </a:t>
            </a:r>
            <a:r>
              <a:rPr lang="en-US">
                <a:sym typeface="+mn-ea"/>
              </a:rPr>
              <a:t>The account manager create new account for new staff</a:t>
            </a:r>
            <a:endParaRPr lang="en-US">
              <a:sym typeface="+mn-ea"/>
            </a:endParaRPr>
          </a:p>
          <a:p>
            <a:pPr marL="457200" lvl="1" indent="457200"/>
            <a:r>
              <a:rPr lang="en-US">
                <a:sym typeface="+mn-ea"/>
              </a:rPr>
              <a:t>- </a:t>
            </a:r>
            <a:r>
              <a:rPr lang="en-US">
                <a:sym typeface="+mn-ea"/>
              </a:rPr>
              <a:t>The account manager can edit staff account information</a:t>
            </a:r>
            <a:endParaRPr lang="en-US">
              <a:sym typeface="+mn-ea"/>
            </a:endParaRPr>
          </a:p>
          <a:p>
            <a:pPr marL="457200" lvl="1" indent="457200"/>
            <a:r>
              <a:rPr lang="en-US">
                <a:sym typeface="+mn-ea"/>
              </a:rPr>
              <a:t>- </a:t>
            </a:r>
            <a:r>
              <a:rPr lang="en-US">
                <a:sym typeface="+mn-ea"/>
              </a:rPr>
              <a:t>The account manager can delete staff account.</a:t>
            </a:r>
            <a:endParaRPr lang="en-US"/>
          </a:p>
          <a:p>
            <a:pPr marL="914400" lvl="2" indent="457200"/>
            <a:endParaRPr lang="en-US"/>
          </a:p>
        </p:txBody>
      </p:sp>
      <p:pic>
        <p:nvPicPr>
          <p:cNvPr id="2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DOMAIN CLASS DIAGRAM</a:t>
            </a:r>
            <a:endParaRPr lang="en-US" altLang="en-US" dirty="0"/>
          </a:p>
        </p:txBody>
      </p:sp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809625"/>
            <a:ext cx="8591550" cy="52387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DESIGN CLASS DIAGRAM</a:t>
            </a:r>
            <a:endParaRPr lang="en-US" altLang="en-US" dirty="0"/>
          </a:p>
        </p:txBody>
      </p:sp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" y="2099945"/>
            <a:ext cx="10868025" cy="26574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SEQUENCE DIAGRAM</a:t>
            </a:r>
            <a:endParaRPr lang="en-US" altLang="en-US" dirty="0"/>
          </a:p>
        </p:txBody>
      </p:sp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442720"/>
            <a:ext cx="8286750" cy="3971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10" y="4412615"/>
            <a:ext cx="2355215" cy="3524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SEQUENCE DIAGRAM</a:t>
            </a:r>
            <a:endParaRPr lang="en-US" altLang="en-US" dirty="0"/>
          </a:p>
        </p:txBody>
      </p:sp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45" y="1638300"/>
            <a:ext cx="8143875" cy="35814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SEQUENCE DIAGRAM</a:t>
            </a:r>
            <a:endParaRPr lang="en-US" altLang="en-US" dirty="0"/>
          </a:p>
        </p:txBody>
      </p:sp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70" y="1685925"/>
            <a:ext cx="7972425" cy="34861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SEQUENCE DIAGRAM</a:t>
            </a:r>
            <a:endParaRPr lang="en-US" altLang="en-US" dirty="0"/>
          </a:p>
        </p:txBody>
      </p:sp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70" y="1685925"/>
            <a:ext cx="7972425" cy="34861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572510" y="2875915"/>
            <a:ext cx="5555615" cy="110680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THANK YOU</a:t>
            </a:r>
            <a:endParaRPr lang="en-US" altLang="zh-CN" sz="66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USE-CASE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830580"/>
            <a:ext cx="10591800" cy="340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USE-CASE DECRIPTION</a:t>
            </a:r>
            <a:endParaRPr lang="en-US" altLang="en-US" dirty="0"/>
          </a:p>
        </p:txBody>
      </p:sp>
      <p:graphicFrame>
        <p:nvGraphicFramePr>
          <p:cNvPr id="4" name="Table 3"/>
          <p:cNvGraphicFramePr/>
          <p:nvPr/>
        </p:nvGraphicFramePr>
        <p:xfrm>
          <a:off x="1325880" y="822325"/>
          <a:ext cx="9144635" cy="4368800"/>
        </p:xfrm>
        <a:graphic>
          <a:graphicData uri="http://schemas.openxmlformats.org/drawingml/2006/table">
            <a:tbl>
              <a:tblPr/>
              <a:tblGrid>
                <a:gridCol w="2776855"/>
                <a:gridCol w="6367780"/>
              </a:tblGrid>
              <a:tr h="4044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Use-case ID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UC 01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Use-case name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manage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Actor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management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2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Pre-condition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Must be logged in, User must be account management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Trigger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After account management loggedin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5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 condition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Succesfully add new account for new staff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12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 scenario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(a)System show list of staff account 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(b)System show button Add new account 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13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Alternatives</a:t>
                      </a:r>
                      <a:endParaRPr 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(a)1 Move to list of staff account page when user click in (UC 02).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(b)1 Open New Account Form when user click in.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(b) 2 show success notification if succesfully add new account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(b) 3 show error notification if it’s fail.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USE-CASE DECRIPTION</a:t>
            </a:r>
            <a:endParaRPr lang="en-US" altLang="en-US" dirty="0"/>
          </a:p>
        </p:txBody>
      </p:sp>
      <p:graphicFrame>
        <p:nvGraphicFramePr>
          <p:cNvPr id="4" name="Table 3"/>
          <p:cNvGraphicFramePr/>
          <p:nvPr/>
        </p:nvGraphicFramePr>
        <p:xfrm>
          <a:off x="1325880" y="822325"/>
          <a:ext cx="9144635" cy="4377055"/>
        </p:xfrm>
        <a:graphic>
          <a:graphicData uri="http://schemas.openxmlformats.org/drawingml/2006/table">
            <a:tbl>
              <a:tblPr/>
              <a:tblGrid>
                <a:gridCol w="2776855"/>
                <a:gridCol w="6367780"/>
              </a:tblGrid>
              <a:tr h="4044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Use-case ID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UC 02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Use-case name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View account list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Actor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management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5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Pre-condition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Must be logged in, User must be account management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Trigger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Afteruser click list of staff account (UC 01)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5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 condition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can view account list and edit or delete accounts.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12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 scenario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(a)System show list of staff account with detail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(b)System show edit and delete button on each account row. 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13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Alternatives</a:t>
                      </a:r>
                      <a:endParaRPr lang="en-US" sz="2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(b) 1 If user click edit, show a form with account information.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(b) 1.2 If edit success, system will show success notification.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(b) 1.3 If edit fail, system will show fail.</a:t>
                      </a:r>
                      <a:endParaRPr lang="en-US" sz="1600" b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(b) 2 If user click delete, account in that row will delete.</a:t>
                      </a:r>
                      <a:endParaRPr lang="en-US" sz="1600" b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ACTIVITY DIAGRAM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655" y="680085"/>
            <a:ext cx="6425565" cy="4329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ontent Placeholder 1" descr="TĐT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 SEQUENCE DIAGRAM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1155" y="680085"/>
            <a:ext cx="6448425" cy="503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4. DOMAIN CLASS DIAGRAM</a:t>
            </a:r>
            <a:endParaRPr lang="en-US" alt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2415" y="610870"/>
            <a:ext cx="6366510" cy="380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4.DESIGN CLASS DIAGRAM</a:t>
            </a:r>
            <a:endParaRPr lang="en-US" altLang="en-US" dirty="0"/>
          </a:p>
        </p:txBody>
      </p:sp>
      <p:pic>
        <p:nvPicPr>
          <p:cNvPr id="4" name="Content Placeholder 1" descr="TĐT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93470" cy="603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5" y="744855"/>
            <a:ext cx="7164705" cy="400177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">
  <a:themeElements>
    <a:clrScheme name="自定义 528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4976C5"/>
      </a:accent1>
      <a:accent2>
        <a:srgbClr val="C490AA"/>
      </a:accent2>
      <a:accent3>
        <a:srgbClr val="FFFFFF"/>
      </a:accent3>
      <a:accent4>
        <a:srgbClr val="FFFFF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vvpcelm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2336</Words>
  <Application>WPS Presentation</Application>
  <PresentationFormat>宽屏</PresentationFormat>
  <Paragraphs>165</Paragraphs>
  <Slides>26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SimSun</vt:lpstr>
      <vt:lpstr>Wingdings</vt:lpstr>
      <vt:lpstr>Calibri</vt:lpstr>
      <vt:lpstr>Times New Roman</vt:lpstr>
      <vt:lpstr>Microsoft YaHei</vt:lpstr>
      <vt:lpstr>Arial Unicode MS</vt:lpstr>
      <vt:lpstr>等线</vt:lpstr>
      <vt:lpstr>SimHei</vt:lpstr>
      <vt:lpstr>UTM Scriptina KT</vt:lpstr>
      <vt:lpstr>Office 主题</vt:lpstr>
      <vt:lpstr>PowerPoint 演示文稿</vt:lpstr>
      <vt:lpstr>1. USER-STORY</vt:lpstr>
      <vt:lpstr>1. USE-CASE</vt:lpstr>
      <vt:lpstr>USE-CASE DECRIPTION</vt:lpstr>
      <vt:lpstr>USE-CASE DECRIPTION</vt:lpstr>
      <vt:lpstr>2. ACTIVITY DIAGRAM</vt:lpstr>
      <vt:lpstr>3. SEQUENCE DIAGRAM</vt:lpstr>
      <vt:lpstr>4. DOMAIN CLASS DIAGRAM</vt:lpstr>
      <vt:lpstr>4.CLASS DIAGRAM</vt:lpstr>
      <vt:lpstr>4. DOMAIN CLASS DIAGRAM</vt:lpstr>
      <vt:lpstr>4. UI(demo)</vt:lpstr>
      <vt:lpstr>4. UI(demo)</vt:lpstr>
      <vt:lpstr>4. UI(demo)</vt:lpstr>
      <vt:lpstr>4. UI(demo)</vt:lpstr>
      <vt:lpstr>4. UI(demo)</vt:lpstr>
      <vt:lpstr>1. USE-CASE</vt:lpstr>
      <vt:lpstr>1. activity diagram for create new product</vt:lpstr>
      <vt:lpstr>1. activity diagram for edit product information</vt:lpstr>
      <vt:lpstr>1. activity diagram for remove product information</vt:lpstr>
      <vt:lpstr>1. DOMAIN CLASS DIAGRAM</vt:lpstr>
      <vt:lpstr>1. SEQUENCE DIAGRAM</vt:lpstr>
      <vt:lpstr>1. SEQUENCE DIAGRAM</vt:lpstr>
      <vt:lpstr>1. SEQUENCE DIAGRAM</vt:lpstr>
      <vt:lpstr>1. SEQUENCE DIAGRAM</vt:lpstr>
      <vt:lpstr>1. SEQUENCE DIAGRAM</vt:lpstr>
      <vt:lpstr>PowerPoint 演示文稿</vt:lpstr>
    </vt:vector>
  </TitlesOfParts>
  <Company>稻壳儿</Company>
  <LinksUpToDate>false</LinksUpToDate>
  <SharedDoc>false</SharedDoc>
  <HyperlinksChanged>false</HyperlinksChanged>
  <AppVersion>14.0000</AppVersion>
  <Manager>尘电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尘电</dc:creator>
  <dc:description>尘电</dc:description>
  <cp:lastModifiedBy>outlast</cp:lastModifiedBy>
  <cp:revision>145</cp:revision>
  <dcterms:created xsi:type="dcterms:W3CDTF">2017-11-09T01:47:00Z</dcterms:created>
  <dcterms:modified xsi:type="dcterms:W3CDTF">2023-12-25T18:47:15Z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1033-12.2.0.13359</vt:lpwstr>
  </property>
  <property fmtid="{D5CDD505-2E9C-101B-9397-08002B2CF9AE}" pid="3" name="ICV">
    <vt:lpwstr>794D3FFB6FA74120A867CAA193DADDD7_11</vt:lpwstr>
  </property>
</Properties>
</file>